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322" r:id="rId2"/>
    <p:sldId id="323" r:id="rId3"/>
    <p:sldId id="324" r:id="rId4"/>
    <p:sldId id="325" r:id="rId5"/>
    <p:sldId id="336" r:id="rId6"/>
    <p:sldId id="326" r:id="rId7"/>
    <p:sldId id="327" r:id="rId8"/>
    <p:sldId id="328" r:id="rId9"/>
    <p:sldId id="329" r:id="rId10"/>
    <p:sldId id="335" r:id="rId11"/>
    <p:sldId id="330" r:id="rId12"/>
    <p:sldId id="331" r:id="rId13"/>
    <p:sldId id="33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2" d="100"/>
          <a:sy n="72" d="100"/>
        </p:scale>
        <p:origin x="6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A6097-2DFB-411B-8D81-ECB99D0AF324}" type="datetimeFigureOut">
              <a:rPr lang="en-IN" smtClean="0"/>
              <a:t>15-08-2020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409836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A6097-2DFB-411B-8D81-ECB99D0AF324}" type="datetimeFigureOut">
              <a:rPr lang="en-IN" smtClean="0"/>
              <a:t>15-08-2020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220170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A6097-2DFB-411B-8D81-ECB99D0AF324}" type="datetimeFigureOut">
              <a:rPr lang="en-IN" smtClean="0"/>
              <a:t>15-08-2020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83283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A6097-2DFB-411B-8D81-ECB99D0AF324}" type="datetimeFigureOut">
              <a:rPr lang="en-IN" smtClean="0"/>
              <a:t>15-08-2020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26196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A6097-2DFB-411B-8D81-ECB99D0AF324}" type="datetimeFigureOut">
              <a:rPr lang="en-IN" smtClean="0"/>
              <a:t>15-08-2020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13392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A6097-2DFB-411B-8D81-ECB99D0AF324}" type="datetimeFigureOut">
              <a:rPr lang="en-IN" smtClean="0"/>
              <a:t>15-08-2020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156427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A6097-2DFB-411B-8D81-ECB99D0AF324}" type="datetimeFigureOut">
              <a:rPr lang="en-IN" smtClean="0"/>
              <a:t>15-08-2020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418764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A6097-2DFB-411B-8D81-ECB99D0AF324}" type="datetimeFigureOut">
              <a:rPr lang="en-IN" smtClean="0"/>
              <a:t>15-08-2020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252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A6097-2DFB-411B-8D81-ECB99D0AF324}" type="datetimeFigureOut">
              <a:rPr lang="en-IN" smtClean="0"/>
              <a:t>15-08-2020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146547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A6097-2DFB-411B-8D81-ECB99D0AF324}" type="datetimeFigureOut">
              <a:rPr lang="en-IN" smtClean="0"/>
              <a:t>15-08-2020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424749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A6097-2DFB-411B-8D81-ECB99D0AF324}" type="datetimeFigureOut">
              <a:rPr lang="en-IN" smtClean="0"/>
              <a:t>15-08-2020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1E97F1-3523-41EF-AFEF-9D2DE7ABC28B}" type="slidenum">
              <a:rPr lang="en-IN" smtClean="0"/>
              <a:t>‹#›</a:t>
            </a:fld>
            <a:endParaRPr lang="en-IN"/>
          </a:p>
        </p:txBody>
      </p:sp>
    </p:spTree>
    <p:extLst>
      <p:ext uri="{BB962C8B-B14F-4D97-AF65-F5344CB8AC3E}">
        <p14:creationId xmlns:p14="http://schemas.microsoft.com/office/powerpoint/2010/main" val="117670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A6097-2DFB-411B-8D81-ECB99D0AF324}" type="datetimeFigureOut">
              <a:rPr lang="en-IN" smtClean="0"/>
              <a:t>15-08-2020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E97F1-3523-41EF-AFEF-9D2DE7ABC28B}" type="slidenum">
              <a:rPr lang="en-IN" smtClean="0"/>
              <a:t>‹#›</a:t>
            </a:fld>
            <a:endParaRPr lang="en-IN"/>
          </a:p>
        </p:txBody>
      </p:sp>
    </p:spTree>
    <p:extLst>
      <p:ext uri="{BB962C8B-B14F-4D97-AF65-F5344CB8AC3E}">
        <p14:creationId xmlns:p14="http://schemas.microsoft.com/office/powerpoint/2010/main" val="2320465098"/>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44404"/>
            <a:ext cx="12191999" cy="619272"/>
          </a:xfrm>
          <a:prstGeom prst="rect">
            <a:avLst/>
          </a:prstGeom>
          <a:solidFill>
            <a:schemeClr val="tx2"/>
          </a:solidFill>
          <a:ln>
            <a:solidFill>
              <a:schemeClr val="accent2">
                <a:lumMod val="20000"/>
                <a:lumOff val="80000"/>
              </a:schemeClr>
            </a:solidFill>
          </a:ln>
        </p:spPr>
        <p:txBody>
          <a:bodyPr wrap="square">
            <a:spAutoFit/>
          </a:bodyPr>
          <a:lstStyle/>
          <a:p>
            <a:pPr algn="just">
              <a:lnSpc>
                <a:spcPct val="107000"/>
              </a:lnSpc>
              <a:spcAft>
                <a:spcPts val="0"/>
              </a:spcAft>
            </a:pPr>
            <a:r>
              <a:rPr lang="en-IN" sz="2800" b="1" dirty="0">
                <a:solidFill>
                  <a:srgbClr val="FF0000"/>
                </a:solidFill>
                <a:latin typeface="Bookman Old Style,Bold"/>
                <a:ea typeface="Calibri" panose="020F0502020204030204" pitchFamily="34" charset="0"/>
                <a:cs typeface="Bookman Old Style,Bold"/>
              </a:rPr>
              <a:t>     </a:t>
            </a:r>
            <a:r>
              <a:rPr lang="en-IN" sz="2800" b="1" dirty="0">
                <a:solidFill>
                  <a:schemeClr val="accent5"/>
                </a:solidFill>
                <a:effectLst>
                  <a:outerShdw blurRad="38100" dist="38100" dir="2700000" algn="tl">
                    <a:srgbClr val="000000">
                      <a:alpha val="43137"/>
                    </a:srgbClr>
                  </a:outerShdw>
                </a:effectLst>
                <a:latin typeface="Bookman Old Style,Bold"/>
                <a:ea typeface="Calibri" panose="020F0502020204030204" pitchFamily="34" charset="0"/>
                <a:cs typeface="Bookman Old Style,Bold"/>
              </a:rPr>
              <a:t>Latitudes, Longitudes &amp; time zones / </a:t>
            </a:r>
            <a:r>
              <a:rPr lang="hi-IN" sz="2800" b="1" dirty="0">
                <a:solidFill>
                  <a:schemeClr val="accent5"/>
                </a:solidFill>
                <a:effectLst>
                  <a:outerShdw blurRad="38100" dist="38100" dir="2700000" algn="tl">
                    <a:srgbClr val="000000">
                      <a:alpha val="43137"/>
                    </a:srgbClr>
                  </a:outerShdw>
                </a:effectLst>
              </a:rPr>
              <a:t>अक्षांश</a:t>
            </a:r>
            <a:r>
              <a:rPr lang="en-US" sz="2800" b="1" dirty="0">
                <a:solidFill>
                  <a:schemeClr val="accent5"/>
                </a:solidFill>
                <a:effectLst>
                  <a:outerShdw blurRad="38100" dist="38100" dir="2700000" algn="tl">
                    <a:srgbClr val="000000">
                      <a:alpha val="43137"/>
                    </a:srgbClr>
                  </a:outerShdw>
                </a:effectLst>
                <a:latin typeface="Bookman Old Style,Bold"/>
                <a:ea typeface="Calibri" panose="020F0502020204030204" pitchFamily="34" charset="0"/>
                <a:cs typeface="Bookman Old Style,Bold"/>
              </a:rPr>
              <a:t>, </a:t>
            </a:r>
            <a:r>
              <a:rPr lang="hi-IN" sz="3200" b="1" dirty="0">
                <a:solidFill>
                  <a:schemeClr val="accent5"/>
                </a:solidFill>
                <a:effectLst>
                  <a:outerShdw blurRad="38100" dist="38100" dir="2700000" algn="tl">
                    <a:srgbClr val="000000">
                      <a:alpha val="43137"/>
                    </a:srgbClr>
                  </a:outerShdw>
                </a:effectLst>
                <a:latin typeface="Bookman Old Style,Bold"/>
                <a:ea typeface="Calibri" panose="020F0502020204030204" pitchFamily="34" charset="0"/>
                <a:cs typeface="Bookman Old Style,Bold"/>
              </a:rPr>
              <a:t>देशांतर और समय क्षेत्र</a:t>
            </a:r>
            <a:r>
              <a:rPr lang="hi-IN" sz="2800" b="1" dirty="0">
                <a:solidFill>
                  <a:srgbClr val="FFC000"/>
                </a:solidFill>
                <a:effectLst>
                  <a:outerShdw blurRad="38100" dist="38100" dir="2700000" algn="tl">
                    <a:srgbClr val="000000">
                      <a:alpha val="43137"/>
                    </a:srgbClr>
                  </a:outerShdw>
                </a:effectLst>
                <a:latin typeface="Bookman Old Style,Bold"/>
                <a:ea typeface="Calibri" panose="020F0502020204030204" pitchFamily="34" charset="0"/>
                <a:cs typeface="Bookman Old Style,Bold"/>
              </a:rPr>
              <a:t> </a:t>
            </a:r>
            <a:r>
              <a:rPr lang="en-IN" sz="2800" b="1" dirty="0">
                <a:solidFill>
                  <a:srgbClr val="FFC000"/>
                </a:solidFill>
                <a:effectLst>
                  <a:outerShdw blurRad="38100" dist="38100" dir="2700000" algn="tl">
                    <a:srgbClr val="000000">
                      <a:alpha val="43137"/>
                    </a:srgbClr>
                  </a:outerShdw>
                </a:effectLst>
                <a:latin typeface="Bookman Old Style,Bold"/>
                <a:ea typeface="Calibri" panose="020F0502020204030204" pitchFamily="34" charset="0"/>
                <a:cs typeface="Bookman Old Style,Bold"/>
              </a:rPr>
              <a:t> </a:t>
            </a:r>
            <a:endParaRPr lang="en-IN" sz="28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73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chin Tomar\Documents\timezo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2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442"/>
            <a:ext cx="12192000" cy="5878532"/>
          </a:xfrm>
          <a:prstGeom prst="rect">
            <a:avLst/>
          </a:prstGeom>
        </p:spPr>
        <p:txBody>
          <a:bodyPr wrap="square">
            <a:spAutoFit/>
          </a:bodyPr>
          <a:lstStyle/>
          <a:p>
            <a:r>
              <a:rPr lang="en-IN" sz="2800" b="1" dirty="0"/>
              <a:t>• This is the International Date Line </a:t>
            </a:r>
            <a:r>
              <a:rPr lang="hi-IN" sz="2800" b="1" dirty="0">
                <a:solidFill>
                  <a:srgbClr val="FFC000"/>
                </a:solidFill>
              </a:rPr>
              <a:t>अन्तर्राष्ट्रीय तिथि रेखा</a:t>
            </a:r>
            <a:r>
              <a:rPr lang="en-US" sz="2800" b="1" dirty="0">
                <a:solidFill>
                  <a:srgbClr val="FFC000"/>
                </a:solidFill>
              </a:rPr>
              <a:t>-</a:t>
            </a:r>
            <a:endParaRPr lang="en-IN" sz="2800" b="1" dirty="0">
              <a:solidFill>
                <a:srgbClr val="FFC000"/>
              </a:solidFill>
            </a:endParaRPr>
          </a:p>
          <a:p>
            <a:r>
              <a:rPr lang="en-IN" sz="2800" b="1" dirty="0"/>
              <a:t>  where the date changes by exactly one day when it is crossed. A traveller crossing the date line from east to west loses a day (because of the loss in time he has made); and while crossing the dateline from west to east he gains a day (because of the gain in time he encountered). </a:t>
            </a:r>
          </a:p>
          <a:p>
            <a:endParaRPr lang="en-IN" sz="2800" b="1" dirty="0"/>
          </a:p>
          <a:p>
            <a:r>
              <a:rPr lang="hi-IN" sz="2400" b="1" dirty="0">
                <a:solidFill>
                  <a:srgbClr val="FFC000"/>
                </a:solidFill>
              </a:rPr>
              <a:t>अन्तर्राष्ट्रीय तिथि रेखा</a:t>
            </a:r>
            <a:r>
              <a:rPr lang="en-IN" sz="2400" b="1" dirty="0">
                <a:solidFill>
                  <a:srgbClr val="FFC000"/>
                </a:solidFill>
              </a:rPr>
              <a:t> </a:t>
            </a:r>
            <a:r>
              <a:rPr lang="hi-IN" sz="2400" b="1" dirty="0">
                <a:solidFill>
                  <a:srgbClr val="FFC000"/>
                </a:solidFill>
              </a:rPr>
              <a:t>वह लाइन है, जिसे पार करने पर तिथि बदल जाती है।</a:t>
            </a:r>
            <a:r>
              <a:rPr lang="en-US" sz="2400" b="1" dirty="0">
                <a:solidFill>
                  <a:srgbClr val="FFC000"/>
                </a:solidFill>
              </a:rPr>
              <a:t> </a:t>
            </a:r>
            <a:r>
              <a:rPr lang="hi-IN" sz="2400" b="1" dirty="0">
                <a:solidFill>
                  <a:srgbClr val="FFC000"/>
                </a:solidFill>
              </a:rPr>
              <a:t>किसी यात्री के पूर्व से पश्चिम की तरफ जाने पर वह अपना एक दिन खो देता है, जबकि पश्चिम से पूर्व की ओर जाने पर एक दिन प्राप्त हो जाता है।</a:t>
            </a:r>
            <a:endParaRPr lang="en-US" sz="2400" b="1" dirty="0">
              <a:solidFill>
                <a:srgbClr val="FFC000"/>
              </a:solidFill>
            </a:endParaRPr>
          </a:p>
          <a:p>
            <a:endParaRPr lang="en-IN" sz="2400" b="1" dirty="0">
              <a:solidFill>
                <a:srgbClr val="FF0000"/>
              </a:solidFill>
            </a:endParaRPr>
          </a:p>
          <a:p>
            <a:r>
              <a:rPr lang="en-IN" sz="2800" b="1" dirty="0"/>
              <a:t>• The International Date Line in the mid Pacific curves from the normal 180° meridian at the Bering Strait, Fiji, Tonga and other islands to prevent confusion of</a:t>
            </a:r>
          </a:p>
          <a:p>
            <a:r>
              <a:rPr lang="en-IN" sz="2800" b="1" dirty="0"/>
              <a:t>day and date in some of the island groups that are cut through by the meridian. </a:t>
            </a:r>
          </a:p>
          <a:p>
            <a:endParaRPr lang="en-IN" sz="2800" b="1" dirty="0"/>
          </a:p>
        </p:txBody>
      </p:sp>
    </p:spTree>
    <p:extLst>
      <p:ext uri="{BB962C8B-B14F-4D97-AF65-F5344CB8AC3E}">
        <p14:creationId xmlns:p14="http://schemas.microsoft.com/office/powerpoint/2010/main" val="68973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924973"/>
          </a:xfrm>
          <a:prstGeom prst="rect">
            <a:avLst/>
          </a:prstGeom>
        </p:spPr>
        <p:txBody>
          <a:bodyPr wrap="square">
            <a:spAutoFit/>
          </a:bodyPr>
          <a:lstStyle/>
          <a:p>
            <a:endParaRPr lang="en-IN" sz="2800" b="1" dirty="0"/>
          </a:p>
          <a:p>
            <a:endParaRPr lang="en-IN" sz="2800" b="1" dirty="0"/>
          </a:p>
          <a:p>
            <a:r>
              <a:rPr lang="en-IN" sz="2800" b="1" dirty="0"/>
              <a:t>Indian Standard Time - The Indian Government has accepted the meridian of 82*5° east for the standard time which is 5hrs. 30 mins, ahead of Greenwich Mean Time.</a:t>
            </a:r>
          </a:p>
          <a:p>
            <a:r>
              <a:rPr lang="hi-IN" sz="2800" b="1" dirty="0">
                <a:solidFill>
                  <a:srgbClr val="FFC000"/>
                </a:solidFill>
                <a:effectLst>
                  <a:outerShdw blurRad="38100" dist="38100" dir="2700000" algn="tl">
                    <a:srgbClr val="000000">
                      <a:alpha val="43137"/>
                    </a:srgbClr>
                  </a:outerShdw>
                </a:effectLst>
              </a:rPr>
              <a:t>भारतीय मानक समय - भारत सरकार ने 82•5° पूर्व देशांतर रेखा को भारत का मानक समय निर्धारित किया है।</a:t>
            </a:r>
            <a:endParaRPr lang="en-US" sz="2800" b="1" dirty="0">
              <a:solidFill>
                <a:srgbClr val="FFC000"/>
              </a:solidFill>
              <a:effectLst>
                <a:outerShdw blurRad="38100" dist="38100" dir="2700000" algn="tl">
                  <a:srgbClr val="000000">
                    <a:alpha val="43137"/>
                  </a:srgbClr>
                </a:outerShdw>
              </a:effectLst>
            </a:endParaRPr>
          </a:p>
          <a:p>
            <a:endParaRPr lang="en-US" sz="2800" b="1" dirty="0">
              <a:solidFill>
                <a:srgbClr val="FF0000"/>
              </a:solidFill>
            </a:endParaRPr>
          </a:p>
          <a:p>
            <a:r>
              <a:rPr lang="en-US" sz="2800" b="1" i="0" dirty="0">
                <a:effectLst/>
                <a:latin typeface="arial" panose="020B0604020202020204" pitchFamily="34" charset="0"/>
              </a:rPr>
              <a:t>Tropic</a:t>
            </a:r>
            <a:r>
              <a:rPr lang="en-US" sz="2800" b="0" i="0" dirty="0">
                <a:effectLst/>
                <a:latin typeface="arial" panose="020B0604020202020204" pitchFamily="34" charset="0"/>
              </a:rPr>
              <a:t> of </a:t>
            </a:r>
            <a:r>
              <a:rPr lang="en-US" sz="2800" b="1" i="0" dirty="0">
                <a:effectLst/>
                <a:latin typeface="arial" panose="020B0604020202020204" pitchFamily="34" charset="0"/>
              </a:rPr>
              <a:t>cancer</a:t>
            </a:r>
            <a:r>
              <a:rPr lang="en-US" sz="2800" b="0" i="0" dirty="0">
                <a:effectLst/>
                <a:latin typeface="arial" panose="020B0604020202020204" pitchFamily="34" charset="0"/>
              </a:rPr>
              <a:t> and </a:t>
            </a:r>
            <a:r>
              <a:rPr lang="en-US" sz="2800" b="1" i="0" dirty="0">
                <a:effectLst/>
                <a:latin typeface="arial" panose="020B0604020202020204" pitchFamily="34" charset="0"/>
              </a:rPr>
              <a:t>IST</a:t>
            </a:r>
            <a:r>
              <a:rPr lang="en-US" sz="2800" b="0" i="0" dirty="0">
                <a:effectLst/>
                <a:latin typeface="arial" panose="020B0604020202020204" pitchFamily="34" charset="0"/>
              </a:rPr>
              <a:t> meridian intersect at </a:t>
            </a:r>
            <a:r>
              <a:rPr lang="en-US" sz="2800" b="0" i="0" dirty="0" err="1">
                <a:effectLst/>
                <a:latin typeface="arial" panose="020B0604020202020204" pitchFamily="34" charset="0"/>
              </a:rPr>
              <a:t>Koriya</a:t>
            </a:r>
            <a:r>
              <a:rPr lang="en-US" sz="2800" b="0" i="0" dirty="0">
                <a:effectLst/>
                <a:latin typeface="arial" panose="020B0604020202020204" pitchFamily="34" charset="0"/>
              </a:rPr>
              <a:t> district in Chhattisgarh.</a:t>
            </a:r>
          </a:p>
          <a:p>
            <a:r>
              <a:rPr lang="hi-IN" sz="2400" b="1" dirty="0">
                <a:solidFill>
                  <a:srgbClr val="FFC000"/>
                </a:solidFill>
                <a:latin typeface="arial" panose="020B0604020202020204" pitchFamily="34" charset="0"/>
              </a:rPr>
              <a:t>कर्क रेखा भारतीय मानक समय रेखा को छत्तीसगढ़ के कोरिया जिले मे एक दूसरे को काटती है</a:t>
            </a:r>
            <a:endParaRPr lang="en-US" sz="2400" b="1" dirty="0">
              <a:solidFill>
                <a:srgbClr val="FFC000"/>
              </a:solidFill>
              <a:latin typeface="arial" panose="020B0604020202020204" pitchFamily="34" charset="0"/>
            </a:endParaRPr>
          </a:p>
          <a:p>
            <a:endParaRPr lang="en-US" sz="2800" b="1" dirty="0">
              <a:latin typeface="arial" panose="020B0604020202020204" pitchFamily="34" charset="0"/>
            </a:endParaRPr>
          </a:p>
          <a:p>
            <a:r>
              <a:rPr lang="en-US" sz="2800" b="0" i="0" dirty="0">
                <a:effectLst/>
                <a:latin typeface="arial" panose="020B0604020202020204" pitchFamily="34" charset="0"/>
              </a:rPr>
              <a:t>The standard meridian of India passes through the following states UP, MP, Chhattisgarh, Orissa and Andhra Pradesh.</a:t>
            </a:r>
          </a:p>
          <a:p>
            <a:r>
              <a:rPr lang="en-IN" sz="2400" b="1" dirty="0">
                <a:solidFill>
                  <a:srgbClr val="FFC000"/>
                </a:solidFill>
              </a:rPr>
              <a:t>IST  5 </a:t>
            </a:r>
            <a:r>
              <a:rPr lang="hi-IN" sz="2400" b="1" dirty="0">
                <a:solidFill>
                  <a:srgbClr val="FFC000"/>
                </a:solidFill>
              </a:rPr>
              <a:t>भारतीय राज्यो से होकर गुजराती है - यूपी, मध्य प्रदेश, छत्तीसगढ़, ओडिसा, और आंध्र प्रदेश</a:t>
            </a:r>
            <a:endParaRPr lang="en-IN" sz="2400" b="1" dirty="0">
              <a:solidFill>
                <a:srgbClr val="FFC000"/>
              </a:solidFill>
            </a:endParaRPr>
          </a:p>
        </p:txBody>
      </p:sp>
    </p:spTree>
    <p:extLst>
      <p:ext uri="{BB962C8B-B14F-4D97-AF65-F5344CB8AC3E}">
        <p14:creationId xmlns:p14="http://schemas.microsoft.com/office/powerpoint/2010/main" val="372352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chin Tomar\Documents\1Px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9DB8FD-F35D-480B-9CFB-8F7FA3665980}"/>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777A1A8-2D34-4221-B900-72BB33F6A485}"/>
              </a:ext>
            </a:extLst>
          </p:cNvPr>
          <p:cNvPicPr>
            <a:picLocks noChangeAspect="1"/>
          </p:cNvPicPr>
          <p:nvPr/>
        </p:nvPicPr>
        <p:blipFill>
          <a:blip r:embed="rId4"/>
          <a:stretch>
            <a:fillRect/>
          </a:stretch>
        </p:blipFill>
        <p:spPr>
          <a:xfrm>
            <a:off x="-1" y="0"/>
            <a:ext cx="12192000" cy="6858000"/>
          </a:xfrm>
          <a:prstGeom prst="rect">
            <a:avLst/>
          </a:prstGeom>
        </p:spPr>
      </p:pic>
    </p:spTree>
    <p:extLst>
      <p:ext uri="{BB962C8B-B14F-4D97-AF65-F5344CB8AC3E}">
        <p14:creationId xmlns:p14="http://schemas.microsoft.com/office/powerpoint/2010/main" val="129458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77236"/>
            <a:ext cx="12192000" cy="6266011"/>
          </a:xfrm>
          <a:prstGeom prst="rect">
            <a:avLst/>
          </a:prstGeom>
        </p:spPr>
        <p:txBody>
          <a:bodyPr wrap="square">
            <a:spAutoFit/>
          </a:bodyPr>
          <a:lstStyle/>
          <a:p>
            <a:pPr algn="just">
              <a:lnSpc>
                <a:spcPct val="107000"/>
              </a:lnSpc>
              <a:spcAft>
                <a:spcPts val="0"/>
              </a:spcAft>
            </a:pPr>
            <a:r>
              <a:rPr lang="en-IN" sz="2400" b="1" dirty="0">
                <a:latin typeface="Bookman Old Style,Bold"/>
                <a:ea typeface="Calibri" panose="020F0502020204030204" pitchFamily="34" charset="0"/>
                <a:cs typeface="Bookman Old Style,Bold"/>
              </a:rPr>
              <a:t>Latitudes and Longitudes -</a:t>
            </a:r>
            <a:endParaRPr lang="en-IN"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Symbol"/>
              <a:buChar char="·"/>
            </a:pPr>
            <a:r>
              <a:rPr lang="en-IN" sz="2400" b="1" dirty="0">
                <a:latin typeface="Bookman Old Style" panose="02050604050505020204" pitchFamily="18" charset="0"/>
                <a:ea typeface="Calibri" panose="020F0502020204030204" pitchFamily="34" charset="0"/>
                <a:cs typeface="Bookman Old Style" panose="02050604050505020204" pitchFamily="18" charset="0"/>
              </a:rPr>
              <a:t>Latitudes and Longitudes are imaginary lines used to determine the location of a place on earth. </a:t>
            </a:r>
          </a:p>
          <a:p>
            <a:pPr marL="342900" indent="-342900" algn="just">
              <a:lnSpc>
                <a:spcPct val="107000"/>
              </a:lnSpc>
              <a:spcAft>
                <a:spcPts val="0"/>
              </a:spcAft>
              <a:buFont typeface="Symbol"/>
              <a:buChar char="·"/>
            </a:pPr>
            <a:r>
              <a:rPr lang="en-IN" sz="24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a:t>
            </a:r>
            <a:r>
              <a:rPr lang="hi-IN" sz="2800" b="1" dirty="0">
                <a:solidFill>
                  <a:srgbClr val="FFC000"/>
                </a:solidFill>
              </a:rPr>
              <a:t>अक्षांश</a:t>
            </a:r>
            <a:r>
              <a:rPr lang="hi-IN" sz="28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3200" b="1" dirty="0">
                <a:solidFill>
                  <a:srgbClr val="FFC000"/>
                </a:solidFill>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Bookman Old Style" panose="02050604050505020204" pitchFamily="18" charset="0"/>
              </a:rPr>
              <a:t>देशांतर पृथ्वी पर स्थित किसी स्थान की अवस्थिति निर्धारित करने वाली काल्पनिक रेखाये है।</a:t>
            </a:r>
            <a:r>
              <a:rPr lang="en-US" sz="3200" b="1" dirty="0">
                <a:solidFill>
                  <a:srgbClr val="FFC000"/>
                </a:solidFill>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Bookman Old Style" panose="02050604050505020204" pitchFamily="18" charset="0"/>
              </a:rPr>
              <a:t>)</a:t>
            </a:r>
          </a:p>
          <a:p>
            <a:pPr marL="342900" indent="-342900" algn="just">
              <a:lnSpc>
                <a:spcPct val="107000"/>
              </a:lnSpc>
              <a:spcAft>
                <a:spcPts val="0"/>
              </a:spcAft>
              <a:buFont typeface="Symbol"/>
              <a:buChar char="·"/>
            </a:pPr>
            <a:endParaRPr lang="en-IN"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a:buChar char="·"/>
            </a:pPr>
            <a:r>
              <a:rPr lang="en-IN" sz="2400" b="1" dirty="0">
                <a:latin typeface="Bookman Old Style" panose="02050604050505020204" pitchFamily="18" charset="0"/>
                <a:ea typeface="Calibri" panose="020F0502020204030204" pitchFamily="34" charset="0"/>
                <a:cs typeface="Bookman Old Style" panose="02050604050505020204" pitchFamily="18" charset="0"/>
              </a:rPr>
              <a:t>The shape of the earth is </a:t>
            </a:r>
            <a:r>
              <a:rPr lang="en-IN" sz="2400" b="1" dirty="0">
                <a:latin typeface="Bookman Old Style,Bold"/>
                <a:ea typeface="Calibri" panose="020F0502020204030204" pitchFamily="34" charset="0"/>
                <a:cs typeface="Bookman Old Style,Bold"/>
              </a:rPr>
              <a:t>‘Geoid’ </a:t>
            </a:r>
            <a:r>
              <a:rPr lang="en-IN" sz="2400" b="1" dirty="0">
                <a:latin typeface="Bookman Old Style" panose="02050604050505020204" pitchFamily="18" charset="0"/>
                <a:ea typeface="Calibri" panose="020F0502020204030204" pitchFamily="34" charset="0"/>
                <a:cs typeface="Bookman Old Style,Bold"/>
              </a:rPr>
              <a:t>a</a:t>
            </a:r>
            <a:r>
              <a:rPr lang="en-IN" sz="2400" b="1" dirty="0">
                <a:latin typeface="Bookman Old Style" panose="02050604050505020204" pitchFamily="18" charset="0"/>
                <a:ea typeface="Calibri" panose="020F0502020204030204" pitchFamily="34" charset="0"/>
                <a:cs typeface="Bookman Old Style" panose="02050604050505020204" pitchFamily="18" charset="0"/>
              </a:rPr>
              <a:t>nd the location of a place on the earth can be mentioned in terms of latitudes and longitudes.</a:t>
            </a:r>
            <a:endParaRPr lang="en-IN" sz="2400" b="1" dirty="0">
              <a:solidFill>
                <a:srgbClr val="FF0000"/>
              </a:solidFill>
              <a:latin typeface="Bookman Old Style" panose="02050604050505020204" pitchFamily="18" charset="0"/>
              <a:ea typeface="Calibri" panose="020F0502020204030204" pitchFamily="34" charset="0"/>
              <a:cs typeface="Bookman Old Style" panose="02050604050505020204" pitchFamily="18" charset="0"/>
            </a:endParaRPr>
          </a:p>
          <a:p>
            <a:pPr marL="342900" indent="-342900" algn="just">
              <a:lnSpc>
                <a:spcPct val="107000"/>
              </a:lnSpc>
              <a:buFont typeface="Symbol"/>
              <a:buChar char="·"/>
            </a:pPr>
            <a:r>
              <a:rPr lang="en-IN" sz="2400" b="1" dirty="0">
                <a:solidFill>
                  <a:srgbClr val="FF0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पृथ्वी का आकार भू-आभ् है। पृथ्वी पर उपस्थित किसी स्थान को </a:t>
            </a:r>
            <a:r>
              <a:rPr lang="hi-IN" sz="2800" b="1" dirty="0">
                <a:solidFill>
                  <a:srgbClr val="FFC000"/>
                </a:solidFill>
              </a:rPr>
              <a:t>अक्षांश</a:t>
            </a:r>
            <a:r>
              <a:rPr lang="hi-IN"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 एवम देशांतर से </a:t>
            </a:r>
            <a:r>
              <a:rPr lang="en-US"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प्रदर्शित किया जाता है</a:t>
            </a:r>
            <a:r>
              <a:rPr lang="en-US"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a:t>
            </a:r>
            <a:endParaRPr lang="en-US"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endParaRPr>
          </a:p>
          <a:p>
            <a:pPr marL="342900" indent="-342900" algn="just">
              <a:lnSpc>
                <a:spcPct val="107000"/>
              </a:lnSpc>
              <a:buFont typeface="Symbol"/>
              <a:buChar char="·"/>
            </a:pPr>
            <a:endParaRPr lang="en-US" sz="2400" b="1" dirty="0">
              <a:latin typeface="Bookman Old Style" panose="02050604050505020204" pitchFamily="18" charset="0"/>
              <a:ea typeface="Calibri" panose="020F0502020204030204" pitchFamily="34" charset="0"/>
              <a:cs typeface="Bookman Old Style" panose="02050604050505020204" pitchFamily="18" charset="0"/>
            </a:endParaRPr>
          </a:p>
          <a:p>
            <a:pPr marL="342900" indent="-342900" algn="just">
              <a:lnSpc>
                <a:spcPct val="107000"/>
              </a:lnSpc>
              <a:buFont typeface="Symbol"/>
              <a:buChar char="·"/>
            </a:pPr>
            <a:r>
              <a:rPr lang="hi-IN" sz="2400" b="1" dirty="0">
                <a:latin typeface="Bookman Old Style" panose="02050604050505020204" pitchFamily="18" charset="0"/>
                <a:ea typeface="Calibri" panose="020F0502020204030204" pitchFamily="34" charset="0"/>
                <a:cs typeface="Bookman Old Style" panose="02050604050505020204" pitchFamily="18" charset="0"/>
              </a:rPr>
              <a:t> </a:t>
            </a:r>
            <a:r>
              <a:rPr lang="en-IN" sz="2400" b="1" dirty="0">
                <a:latin typeface="Symbol" panose="05050102010706020507" pitchFamily="18" charset="2"/>
                <a:ea typeface="Calibri" panose="020F0502020204030204" pitchFamily="34" charset="0"/>
                <a:cs typeface="Symbol" panose="05050102010706020507" pitchFamily="18" charset="2"/>
              </a:rPr>
              <a:t>· </a:t>
            </a:r>
            <a:r>
              <a:rPr lang="en-IN" sz="2400" b="1" dirty="0">
                <a:latin typeface="Bookman Old Style" panose="02050604050505020204" pitchFamily="18" charset="0"/>
                <a:ea typeface="Calibri" panose="020F0502020204030204" pitchFamily="34" charset="0"/>
                <a:cs typeface="Bookman Old Style" panose="02050604050505020204" pitchFamily="18" charset="0"/>
              </a:rPr>
              <a:t>Example: The location of New Delhi is 28°N, 77° E.</a:t>
            </a:r>
          </a:p>
          <a:p>
            <a:pPr algn="just">
              <a:lnSpc>
                <a:spcPct val="107000"/>
              </a:lnSpc>
            </a:pPr>
            <a:r>
              <a:rPr lang="hi-IN" sz="2400" b="1" dirty="0">
                <a:latin typeface="Bookman Old Style" panose="02050604050505020204" pitchFamily="18" charset="0"/>
                <a:ea typeface="Calibri" panose="020F0502020204030204" pitchFamily="34" charset="0"/>
                <a:cs typeface="Bookman Old Style" panose="02050604050505020204" pitchFamily="18" charset="0"/>
              </a:rPr>
              <a:t> </a:t>
            </a:r>
            <a:r>
              <a:rPr lang="en-US" sz="2400" b="1" dirty="0">
                <a:latin typeface="Bookman Old Style" panose="02050604050505020204" pitchFamily="18" charset="0"/>
                <a:ea typeface="Calibri" panose="020F0502020204030204" pitchFamily="34" charset="0"/>
                <a:cs typeface="Bookman Old Style" panose="02050604050505020204" pitchFamily="18" charset="0"/>
              </a:rPr>
              <a:t>     </a:t>
            </a:r>
            <a:r>
              <a:rPr lang="hi-IN" sz="28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जैसे - नयी दिल्ली की अवस्थिति 28° उ• , 77° पू• है</a:t>
            </a:r>
            <a:r>
              <a:rPr lang="en-US" sz="28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28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a:t>
            </a:r>
            <a:endParaRPr lang="en-IN"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IN"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99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555641"/>
          </a:xfrm>
          <a:prstGeom prst="rect">
            <a:avLst/>
          </a:prstGeom>
        </p:spPr>
        <p:txBody>
          <a:bodyPr wrap="square">
            <a:spAutoFit/>
          </a:bodyPr>
          <a:lstStyle/>
          <a:p>
            <a:r>
              <a:rPr lang="en-IN" sz="2800" b="1" dirty="0"/>
              <a:t>Latitude - Latitude is the angular distance of a point on the earth’s surface, measured in degrees from the centre of the earth. </a:t>
            </a:r>
          </a:p>
          <a:p>
            <a:r>
              <a:rPr lang="hi-IN" sz="2800" b="1" dirty="0">
                <a:solidFill>
                  <a:srgbClr val="FFC000"/>
                </a:solidFill>
              </a:rPr>
              <a:t>अक्षांश पृथ्वी के केंद्र से पृथ्वी की सतह पर किसी बिंदु की कोणीय माप है।</a:t>
            </a:r>
            <a:endParaRPr lang="en-US" sz="2800" b="1" dirty="0">
              <a:solidFill>
                <a:srgbClr val="FFC000"/>
              </a:solidFill>
            </a:endParaRPr>
          </a:p>
          <a:p>
            <a:endParaRPr lang="en-IN" sz="2800" b="1" dirty="0">
              <a:solidFill>
                <a:srgbClr val="FF0000"/>
              </a:solidFill>
            </a:endParaRPr>
          </a:p>
          <a:p>
            <a:r>
              <a:rPr lang="en-IN" sz="2800" b="1" dirty="0"/>
              <a:t>• As the earth is slightly flattened at the poles, the linear distance of a degree of latitude at the pole is a little longer than that at the equator. </a:t>
            </a:r>
          </a:p>
          <a:p>
            <a:r>
              <a:rPr lang="hi-IN" sz="2800" b="1" dirty="0">
                <a:solidFill>
                  <a:srgbClr val="FFC000"/>
                </a:solidFill>
              </a:rPr>
              <a:t>अक्षांशीय रेखाये एक दूसरे के समानांतर होती है जिनके बीच 69 मील अथवा 111 </a:t>
            </a:r>
            <a:r>
              <a:rPr lang="en-IN" sz="2800" b="1" dirty="0">
                <a:solidFill>
                  <a:srgbClr val="FFC000"/>
                </a:solidFill>
              </a:rPr>
              <a:t>km </a:t>
            </a:r>
            <a:r>
              <a:rPr lang="hi-IN" sz="2800" b="1" dirty="0">
                <a:solidFill>
                  <a:srgbClr val="FFC000"/>
                </a:solidFill>
              </a:rPr>
              <a:t>की दूरी होती है। किंतु पृथ्वी ध्रुवो पर थोड़ी चपटी होने के कारण, वहा किन्ही दो अक्षांशो के मध्य दूरी थोड़ी अधिक हैं।</a:t>
            </a:r>
            <a:endParaRPr lang="en-US" sz="2800" b="1" dirty="0">
              <a:solidFill>
                <a:srgbClr val="FFC000"/>
              </a:solidFill>
            </a:endParaRPr>
          </a:p>
          <a:p>
            <a:endParaRPr lang="en-IN" sz="2800" b="1" dirty="0"/>
          </a:p>
          <a:p>
            <a:r>
              <a:rPr lang="en-IN" sz="2800" b="1" dirty="0"/>
              <a:t>• For example at the equator (0°) it is 68.704 miles, at 45° it is 69.054 miles and at the poles it is 69.407 miles. The average is taken as 69 miles (111km).</a:t>
            </a:r>
          </a:p>
          <a:p>
            <a:r>
              <a:rPr lang="hi-IN" sz="2800" b="1" dirty="0"/>
              <a:t> </a:t>
            </a:r>
            <a:r>
              <a:rPr lang="hi-IN" sz="2800" b="1" dirty="0">
                <a:solidFill>
                  <a:srgbClr val="FFC000"/>
                </a:solidFill>
              </a:rPr>
              <a:t>जैसे विषुवत रेखा पर दूरी 68</a:t>
            </a:r>
            <a:r>
              <a:rPr lang="en-US" sz="2800" b="1" dirty="0">
                <a:solidFill>
                  <a:srgbClr val="FFC000"/>
                </a:solidFill>
              </a:rPr>
              <a:t>.</a:t>
            </a:r>
            <a:r>
              <a:rPr lang="hi-IN" sz="2800" b="1" dirty="0">
                <a:solidFill>
                  <a:srgbClr val="FFC000"/>
                </a:solidFill>
              </a:rPr>
              <a:t>704 मील 45° पर 69</a:t>
            </a:r>
            <a:r>
              <a:rPr lang="en-US" sz="2800" b="1" dirty="0">
                <a:solidFill>
                  <a:srgbClr val="FFC000"/>
                </a:solidFill>
              </a:rPr>
              <a:t>.</a:t>
            </a:r>
            <a:r>
              <a:rPr lang="hi-IN" sz="2800" b="1" dirty="0">
                <a:solidFill>
                  <a:srgbClr val="FFC000"/>
                </a:solidFill>
              </a:rPr>
              <a:t>054 मील</a:t>
            </a:r>
            <a:r>
              <a:rPr lang="en-US" sz="2800" b="1" dirty="0">
                <a:solidFill>
                  <a:srgbClr val="FFC000"/>
                </a:solidFill>
              </a:rPr>
              <a:t> </a:t>
            </a:r>
            <a:r>
              <a:rPr lang="hi-IN" sz="2800" b="1" dirty="0">
                <a:solidFill>
                  <a:srgbClr val="FFC000"/>
                </a:solidFill>
              </a:rPr>
              <a:t>ध्रुवो पर 69</a:t>
            </a:r>
            <a:r>
              <a:rPr lang="en-US" sz="2800" b="1" dirty="0">
                <a:solidFill>
                  <a:srgbClr val="FFC000"/>
                </a:solidFill>
              </a:rPr>
              <a:t>.</a:t>
            </a:r>
            <a:r>
              <a:rPr lang="hi-IN" sz="2800" b="1" dirty="0">
                <a:solidFill>
                  <a:srgbClr val="FFC000"/>
                </a:solidFill>
              </a:rPr>
              <a:t>407 मील इसलिए एक औसत 69 माना जाता है।</a:t>
            </a:r>
            <a:endParaRPr lang="en-IN" sz="2800" b="1" dirty="0">
              <a:solidFill>
                <a:srgbClr val="FFC000"/>
              </a:solidFill>
            </a:endParaRPr>
          </a:p>
          <a:p>
            <a:endParaRPr lang="en-IN" sz="2800" b="1" dirty="0"/>
          </a:p>
        </p:txBody>
      </p:sp>
    </p:spTree>
    <p:extLst>
      <p:ext uri="{BB962C8B-B14F-4D97-AF65-F5344CB8AC3E}">
        <p14:creationId xmlns:p14="http://schemas.microsoft.com/office/powerpoint/2010/main" val="163152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17415"/>
          </a:xfrm>
          <a:prstGeom prst="rect">
            <a:avLst/>
          </a:prstGeom>
        </p:spPr>
        <p:txBody>
          <a:bodyPr wrap="square">
            <a:spAutoFit/>
          </a:bodyPr>
          <a:lstStyle/>
          <a:p>
            <a:r>
              <a:rPr lang="en-IN" sz="2800" b="1" dirty="0"/>
              <a:t>Important parallels of latitudes –• Besides the equator (0°), the north pole (90°N) and the south pole (90° S), there  are four important parallels of latitudes– </a:t>
            </a:r>
          </a:p>
          <a:p>
            <a:r>
              <a:rPr lang="hi-IN" sz="2800" b="1" dirty="0">
                <a:solidFill>
                  <a:srgbClr val="FFC000"/>
                </a:solidFill>
              </a:rPr>
              <a:t>महत्वपुर्ण अक्षांशीय रेखाये - विषुवत रेखा, उत्तरी ध्रुव, दक्षिणी ध्रुव के अतिरिक्त कुछ अन्य महत्वपूर्ण रेखाये होती है</a:t>
            </a:r>
            <a:endParaRPr lang="en-IN" sz="2800" b="1" dirty="0">
              <a:solidFill>
                <a:srgbClr val="FFC000"/>
              </a:solidFill>
            </a:endParaRPr>
          </a:p>
          <a:p>
            <a:endParaRPr lang="en-IN" sz="2800" b="1" dirty="0"/>
          </a:p>
          <a:p>
            <a:pPr marL="514350" indent="-514350">
              <a:buAutoNum type="arabicParenR"/>
            </a:pPr>
            <a:r>
              <a:rPr lang="en-IN" sz="2800" b="1" dirty="0"/>
              <a:t>Tropic of Cancer (23½° N) in the northern hemisphere. </a:t>
            </a:r>
          </a:p>
          <a:p>
            <a:r>
              <a:rPr lang="en-IN" sz="2800" b="1" dirty="0"/>
              <a:t>     </a:t>
            </a:r>
            <a:r>
              <a:rPr lang="hi-IN" sz="2800" b="1" dirty="0">
                <a:solidFill>
                  <a:srgbClr val="FFC000"/>
                </a:solidFill>
              </a:rPr>
              <a:t>उत्तरी गोलार्द्ध मे कर्क रेखा (23</a:t>
            </a:r>
            <a:r>
              <a:rPr lang="en-US" sz="2800" b="1" dirty="0">
                <a:solidFill>
                  <a:srgbClr val="FFC000"/>
                </a:solidFill>
              </a:rPr>
              <a:t>.</a:t>
            </a:r>
            <a:r>
              <a:rPr lang="hi-IN" sz="2800" b="1" dirty="0">
                <a:solidFill>
                  <a:srgbClr val="FFC000"/>
                </a:solidFill>
              </a:rPr>
              <a:t>5 </a:t>
            </a:r>
            <a:r>
              <a:rPr lang="en-IN" sz="2800" b="1" dirty="0">
                <a:solidFill>
                  <a:srgbClr val="FFC000"/>
                </a:solidFill>
              </a:rPr>
              <a:t>N) </a:t>
            </a:r>
          </a:p>
          <a:p>
            <a:pPr marL="514350" indent="-514350">
              <a:buAutoNum type="arabicParenR"/>
            </a:pPr>
            <a:endParaRPr lang="en-IN" sz="2800" b="1" dirty="0">
              <a:solidFill>
                <a:srgbClr val="FFC000"/>
              </a:solidFill>
            </a:endParaRPr>
          </a:p>
          <a:p>
            <a:r>
              <a:rPr lang="en-IN" sz="2800" b="1" dirty="0"/>
              <a:t> 2) Tropic of Capricorn (23½° S) in the southern hemisphere. </a:t>
            </a:r>
          </a:p>
          <a:p>
            <a:r>
              <a:rPr lang="en-US" sz="2800" b="1" dirty="0"/>
              <a:t>   </a:t>
            </a:r>
            <a:r>
              <a:rPr lang="hi-IN" sz="2800" b="1" dirty="0">
                <a:solidFill>
                  <a:srgbClr val="FFC000"/>
                </a:solidFill>
              </a:rPr>
              <a:t>दक्षिणी गोलार्द्ध मे मकर रेखा (23</a:t>
            </a:r>
            <a:r>
              <a:rPr lang="en-US" sz="2800" b="1" dirty="0">
                <a:solidFill>
                  <a:srgbClr val="FFC000"/>
                </a:solidFill>
              </a:rPr>
              <a:t>.</a:t>
            </a:r>
            <a:r>
              <a:rPr lang="hi-IN" sz="2800" b="1" dirty="0">
                <a:solidFill>
                  <a:srgbClr val="FFC000"/>
                </a:solidFill>
              </a:rPr>
              <a:t>5 </a:t>
            </a:r>
            <a:r>
              <a:rPr lang="en-US" sz="2800" b="1" dirty="0">
                <a:solidFill>
                  <a:srgbClr val="FFC000"/>
                </a:solidFill>
              </a:rPr>
              <a:t>S)</a:t>
            </a:r>
            <a:endParaRPr lang="en-IN" sz="2800" b="1" dirty="0">
              <a:solidFill>
                <a:srgbClr val="FFC000"/>
              </a:solidFill>
            </a:endParaRPr>
          </a:p>
          <a:p>
            <a:endParaRPr lang="en-IN" sz="2800" b="1" dirty="0"/>
          </a:p>
          <a:p>
            <a:r>
              <a:rPr lang="en-IN" sz="2800" b="1" dirty="0"/>
              <a:t>3) Arctic circle at 66½° north of the equator. </a:t>
            </a:r>
          </a:p>
          <a:p>
            <a:r>
              <a:rPr lang="en-US" sz="2800" b="1" dirty="0">
                <a:solidFill>
                  <a:srgbClr val="FFC000"/>
                </a:solidFill>
              </a:rPr>
              <a:t>   </a:t>
            </a:r>
            <a:r>
              <a:rPr lang="hi-IN" sz="2800" b="1" dirty="0">
                <a:solidFill>
                  <a:srgbClr val="FFC000"/>
                </a:solidFill>
              </a:rPr>
              <a:t>विषुवत रेखा के उत्तर मे</a:t>
            </a:r>
            <a:r>
              <a:rPr lang="en-US" sz="2800" b="1" dirty="0">
                <a:solidFill>
                  <a:srgbClr val="FFC000"/>
                </a:solidFill>
              </a:rPr>
              <a:t> </a:t>
            </a:r>
            <a:r>
              <a:rPr lang="hi-IN" sz="2800" b="1" dirty="0">
                <a:solidFill>
                  <a:srgbClr val="FFC000"/>
                </a:solidFill>
              </a:rPr>
              <a:t>आर्कटिक वृत्त</a:t>
            </a:r>
            <a:endParaRPr lang="en-IN" sz="2800" b="1" dirty="0">
              <a:solidFill>
                <a:srgbClr val="FFC000"/>
              </a:solidFill>
            </a:endParaRPr>
          </a:p>
          <a:p>
            <a:endParaRPr lang="en-IN" sz="2800" b="1" dirty="0">
              <a:solidFill>
                <a:srgbClr val="FFC000"/>
              </a:solidFill>
            </a:endParaRPr>
          </a:p>
          <a:p>
            <a:r>
              <a:rPr lang="en-IN" sz="2800" b="1" dirty="0"/>
              <a:t>4) Antarctic circle at 66½° south of the Equator </a:t>
            </a:r>
            <a:r>
              <a:rPr lang="hi-IN" sz="2800" b="1" dirty="0">
                <a:solidFill>
                  <a:srgbClr val="FFC000"/>
                </a:solidFill>
              </a:rPr>
              <a:t>अंटार्कटिक </a:t>
            </a:r>
            <a:r>
              <a:rPr lang="en-US" sz="2800" b="1" dirty="0">
                <a:solidFill>
                  <a:srgbClr val="FFC000"/>
                </a:solidFill>
              </a:rPr>
              <a:t> </a:t>
            </a:r>
            <a:r>
              <a:rPr lang="hi-IN" sz="2800" dirty="0">
                <a:solidFill>
                  <a:srgbClr val="FFC000"/>
                </a:solidFill>
              </a:rPr>
              <a:t>वृत्त</a:t>
            </a:r>
            <a:endParaRPr lang="en-IN" sz="2800" b="1" dirty="0">
              <a:solidFill>
                <a:srgbClr val="FFC000"/>
              </a:solidFill>
            </a:endParaRPr>
          </a:p>
          <a:p>
            <a:endParaRPr lang="en-IN" sz="2800" b="1" dirty="0"/>
          </a:p>
          <a:p>
            <a:endParaRPr lang="en-IN" sz="2800" b="1" dirty="0"/>
          </a:p>
        </p:txBody>
      </p:sp>
    </p:spTree>
    <p:extLst>
      <p:ext uri="{BB962C8B-B14F-4D97-AF65-F5344CB8AC3E}">
        <p14:creationId xmlns:p14="http://schemas.microsoft.com/office/powerpoint/2010/main" val="412566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D7C63F28-2B5E-441A-B57E-CCC359730137}"/>
              </a:ext>
            </a:extLst>
          </p:cNvPr>
          <p:cNvPicPr>
            <a:picLocks noChangeAspect="1"/>
          </p:cNvPicPr>
          <p:nvPr/>
        </p:nvPicPr>
        <p:blipFill>
          <a:blip r:embed="rId3"/>
          <a:stretch>
            <a:fillRect/>
          </a:stretch>
        </p:blipFill>
        <p:spPr>
          <a:xfrm>
            <a:off x="99391" y="0"/>
            <a:ext cx="12192000" cy="6858000"/>
          </a:xfrm>
          <a:prstGeom prst="rect">
            <a:avLst/>
          </a:prstGeom>
        </p:spPr>
      </p:pic>
    </p:spTree>
    <p:extLst>
      <p:ext uri="{BB962C8B-B14F-4D97-AF65-F5344CB8AC3E}">
        <p14:creationId xmlns:p14="http://schemas.microsoft.com/office/powerpoint/2010/main" val="7896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endParaRPr lang="en-IN" sz="2800" b="1" dirty="0"/>
          </a:p>
          <a:p>
            <a:endParaRPr lang="en-IN" sz="2800" b="1" dirty="0"/>
          </a:p>
          <a:p>
            <a:r>
              <a:rPr lang="en-IN" sz="2800" b="1" dirty="0"/>
              <a:t>Longitude - Longitude is an angular distance, measured in degrees along the equator east or west of the Prime (or First) Meridian.</a:t>
            </a:r>
          </a:p>
          <a:p>
            <a:r>
              <a:rPr lang="en-IN" sz="2800" b="1" dirty="0"/>
              <a:t> • On the globe longitude is shown as a series of semicircles that run from pole to pole passing through the equator. Such lines are also called meridians.</a:t>
            </a:r>
          </a:p>
          <a:p>
            <a:endParaRPr lang="en-US" sz="2800" b="1" dirty="0"/>
          </a:p>
          <a:p>
            <a:r>
              <a:rPr lang="hi-IN" sz="2800" b="1" dirty="0">
                <a:solidFill>
                  <a:srgbClr val="FFC000"/>
                </a:solidFill>
              </a:rPr>
              <a:t>देशांतर रेखाएं एक ध्रुव से दूसरे ध्रुव तक खिंचे गए अर्धवृत्त हैं, जो कि विषुवत रेखा से होकर गुजरते हैं। इन रेखाओं को मेरिडियस कहते हैं। 0° देशांतर को मुख्य देशांतर रेखा कहते हैं, जो कि लंदन के निकट ग्रीनविच नामक स्थान पर स्थित</a:t>
            </a:r>
            <a:r>
              <a:rPr lang="en-US" sz="2800" b="1" dirty="0">
                <a:solidFill>
                  <a:srgbClr val="FFC000"/>
                </a:solidFill>
              </a:rPr>
              <a:t> </a:t>
            </a:r>
            <a:r>
              <a:rPr lang="hi-IN" sz="2800" b="1" dirty="0">
                <a:solidFill>
                  <a:srgbClr val="FFC000"/>
                </a:solidFill>
              </a:rPr>
              <a:t>शाही खगोलीय वेधशाला</a:t>
            </a:r>
            <a:r>
              <a:rPr lang="en-US" sz="2800" b="1" dirty="0">
                <a:solidFill>
                  <a:srgbClr val="FFC000"/>
                </a:solidFill>
              </a:rPr>
              <a:t> </a:t>
            </a:r>
            <a:r>
              <a:rPr lang="hi-IN" sz="2800" b="1" dirty="0">
                <a:solidFill>
                  <a:srgbClr val="FFC000"/>
                </a:solidFill>
              </a:rPr>
              <a:t>से होकर गुजरती है। </a:t>
            </a:r>
            <a:endParaRPr lang="en-US" sz="2800" b="1" dirty="0">
              <a:solidFill>
                <a:srgbClr val="FFC000"/>
              </a:solidFill>
            </a:endParaRPr>
          </a:p>
          <a:p>
            <a:endParaRPr lang="en-US" sz="2800" b="1" dirty="0">
              <a:solidFill>
                <a:srgbClr val="FF0000"/>
              </a:solidFill>
            </a:endParaRPr>
          </a:p>
        </p:txBody>
      </p:sp>
    </p:spTree>
    <p:extLst>
      <p:ext uri="{BB962C8B-B14F-4D97-AF65-F5344CB8AC3E}">
        <p14:creationId xmlns:p14="http://schemas.microsoft.com/office/powerpoint/2010/main" val="41882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645"/>
            <a:ext cx="12192000" cy="4832092"/>
          </a:xfrm>
          <a:prstGeom prst="rect">
            <a:avLst/>
          </a:prstGeom>
        </p:spPr>
        <p:txBody>
          <a:bodyPr wrap="square">
            <a:spAutoFit/>
          </a:bodyPr>
          <a:lstStyle/>
          <a:p>
            <a:endParaRPr lang="en-IN" sz="2800" b="1" dirty="0"/>
          </a:p>
          <a:p>
            <a:endParaRPr lang="en-IN" sz="2800" b="1" dirty="0"/>
          </a:p>
          <a:p>
            <a:r>
              <a:rPr lang="en-IN" sz="2800" b="1" dirty="0"/>
              <a:t>• This is the Prime Meridian (0°) from which all other meridians radiate eastwards and westwards up to 180°.</a:t>
            </a:r>
          </a:p>
          <a:p>
            <a:r>
              <a:rPr lang="en-IN" sz="2800" b="1" dirty="0"/>
              <a:t> • As the parallels of latitude become shorter pole ward, so the meridians of longitude,  which converge at the poles, enclose a narrower space. </a:t>
            </a:r>
          </a:p>
          <a:p>
            <a:endParaRPr lang="en-US" sz="2800" b="1" dirty="0"/>
          </a:p>
          <a:p>
            <a:r>
              <a:rPr lang="hi-IN" sz="2800" b="1" dirty="0">
                <a:solidFill>
                  <a:srgbClr val="FFC000"/>
                </a:solidFill>
              </a:rPr>
              <a:t>किन्हीं दो देशांतर रेखाओं के मध्य सर्वाधिक दूरी विषुवत रेखा पर होती है। ध्रुवों की ओर जाने पर इनके बीच की दूरी निरंतर कम होती जाती है, जो कि ध्रुवों पर शून्य हो जाती है</a:t>
            </a:r>
            <a:r>
              <a:rPr lang="en-US" sz="2800" b="1" dirty="0">
                <a:solidFill>
                  <a:srgbClr val="FFC000"/>
                </a:solidFill>
              </a:rPr>
              <a:t> </a:t>
            </a:r>
            <a:r>
              <a:rPr lang="hi-IN" sz="2800" b="1" dirty="0">
                <a:solidFill>
                  <a:srgbClr val="FFC000"/>
                </a:solidFill>
              </a:rPr>
              <a:t>।</a:t>
            </a:r>
            <a:endParaRPr lang="en-IN" sz="2800" b="1" dirty="0">
              <a:solidFill>
                <a:srgbClr val="FFC000"/>
              </a:solidFill>
            </a:endParaRPr>
          </a:p>
          <a:p>
            <a:endParaRPr lang="en-IN" sz="2800" b="1" dirty="0"/>
          </a:p>
        </p:txBody>
      </p:sp>
    </p:spTree>
    <p:extLst>
      <p:ext uri="{BB962C8B-B14F-4D97-AF65-F5344CB8AC3E}">
        <p14:creationId xmlns:p14="http://schemas.microsoft.com/office/powerpoint/2010/main" val="374956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05"/>
            <a:ext cx="12192000" cy="6986528"/>
          </a:xfrm>
          <a:prstGeom prst="rect">
            <a:avLst/>
          </a:prstGeom>
        </p:spPr>
        <p:txBody>
          <a:bodyPr wrap="square">
            <a:spAutoFit/>
          </a:bodyPr>
          <a:lstStyle/>
          <a:p>
            <a:r>
              <a:rPr lang="en-IN" sz="2800" b="1" dirty="0"/>
              <a:t>• They have one very important function, they determine local time in relation to G.M.T. or Greenwich Mean Time, which is sometimes referred to as World Time</a:t>
            </a:r>
          </a:p>
          <a:p>
            <a:r>
              <a:rPr lang="en-IN" sz="2800" b="1" dirty="0"/>
              <a:t>Longitude and Time  </a:t>
            </a:r>
            <a:r>
              <a:rPr lang="hi-IN" sz="2800" b="1" dirty="0">
                <a:solidFill>
                  <a:srgbClr val="FFC000"/>
                </a:solidFill>
              </a:rPr>
              <a:t>देशांतर एवं समय</a:t>
            </a:r>
            <a:endParaRPr lang="en-US" sz="2800" b="1" dirty="0">
              <a:solidFill>
                <a:srgbClr val="FFC000"/>
              </a:solidFill>
            </a:endParaRPr>
          </a:p>
          <a:p>
            <a:endParaRPr lang="en-IN" sz="2800" b="1" dirty="0"/>
          </a:p>
          <a:p>
            <a:r>
              <a:rPr lang="en-IN" sz="2800" b="1" dirty="0"/>
              <a:t>• Since the earth makes one complete revolution of 360° in one day or 24 hours, it passes through 15° in one hour or 1° in 4 minutes. </a:t>
            </a:r>
          </a:p>
          <a:p>
            <a:r>
              <a:rPr lang="hi-IN" sz="2800" b="1" dirty="0"/>
              <a:t> </a:t>
            </a:r>
            <a:r>
              <a:rPr lang="hi-IN" sz="2400" b="1" dirty="0">
                <a:solidFill>
                  <a:srgbClr val="FF0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पृथ्वी </a:t>
            </a:r>
            <a:r>
              <a:rPr lang="hi-IN" sz="2400" b="1" dirty="0">
                <a:solidFill>
                  <a:srgbClr val="FFC000"/>
                </a:solidFill>
              </a:rPr>
              <a:t>अपना एक घूर्णन पूरा करने में 360° का कोण बनाती है, तथा 24 घण्टे का समय लेती है, अर्थात 1 घंटे में 15° घूम जाती है। ( 1°, 4 मिनट में )</a:t>
            </a:r>
            <a:endParaRPr lang="en-IN" sz="2400" b="1" dirty="0">
              <a:solidFill>
                <a:srgbClr val="FFC000"/>
              </a:solidFill>
            </a:endParaRPr>
          </a:p>
          <a:p>
            <a:endParaRPr lang="en-IN" sz="2800" b="1" dirty="0"/>
          </a:p>
          <a:p>
            <a:r>
              <a:rPr lang="en-IN" sz="2800" b="1" dirty="0"/>
              <a:t>• The earth rotates from west to east, so every 15° we go eastwards, local time is advanced by 1 hour. Conversely, if we go westwards, local time is retarded by 1 hour. </a:t>
            </a:r>
          </a:p>
          <a:p>
            <a:r>
              <a:rPr lang="hi-IN" sz="32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पृथ्वी</a:t>
            </a:r>
            <a:r>
              <a:rPr lang="hi-IN" sz="2400" b="1" dirty="0">
                <a:solidFill>
                  <a:srgbClr val="FFC000"/>
                </a:solidFill>
                <a:latin typeface="Bookman Old Style" panose="02050604050505020204" pitchFamily="18" charset="0"/>
                <a:ea typeface="Calibri" panose="020F0502020204030204" pitchFamily="34" charset="0"/>
                <a:cs typeface="Bookman Old Style" panose="02050604050505020204" pitchFamily="18" charset="0"/>
              </a:rPr>
              <a:t> </a:t>
            </a:r>
            <a:r>
              <a:rPr lang="hi-IN" sz="2400" b="1" dirty="0">
                <a:solidFill>
                  <a:srgbClr val="FFC000"/>
                </a:solidFill>
              </a:rPr>
              <a:t> पश्चिम से पूर्व दिशा में घूमती है , इसलिए ग्रीनविच से 15° पूर्व दिशा में समय 1 घंटा आगे होगा, वहीं 15° पश्चिम में समय 1 घंटा पीछे होगा।</a:t>
            </a:r>
            <a:endParaRPr lang="en-IN" sz="2400" b="1" dirty="0">
              <a:solidFill>
                <a:srgbClr val="FFC000"/>
              </a:solidFill>
            </a:endParaRPr>
          </a:p>
          <a:p>
            <a:endParaRPr lang="en-IN" sz="2800" b="1" dirty="0">
              <a:solidFill>
                <a:srgbClr val="FFC000"/>
              </a:solidFill>
            </a:endParaRPr>
          </a:p>
          <a:p>
            <a:endParaRPr lang="en-IN" sz="2800" b="1" dirty="0"/>
          </a:p>
        </p:txBody>
      </p:sp>
    </p:spTree>
    <p:extLst>
      <p:ext uri="{BB962C8B-B14F-4D97-AF65-F5344CB8AC3E}">
        <p14:creationId xmlns:p14="http://schemas.microsoft.com/office/powerpoint/2010/main" val="411416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4708981"/>
          </a:xfrm>
          <a:prstGeom prst="rect">
            <a:avLst/>
          </a:prstGeom>
        </p:spPr>
        <p:txBody>
          <a:bodyPr wrap="square">
            <a:spAutoFit/>
          </a:bodyPr>
          <a:lstStyle/>
          <a:p>
            <a:r>
              <a:rPr lang="en-IN" sz="2800" b="1" dirty="0"/>
              <a:t>A traveller going eastwards gains time from Greenwich until he reaches the meridian 180°E, when he will be 12 hours ahead of G.M.T.</a:t>
            </a:r>
            <a:r>
              <a:rPr lang="en-IN" sz="2400" b="1" dirty="0">
                <a:solidFill>
                  <a:srgbClr val="FF0000"/>
                </a:solidFill>
              </a:rPr>
              <a:t> </a:t>
            </a:r>
          </a:p>
          <a:p>
            <a:r>
              <a:rPr lang="hi-IN" sz="2400" b="1" dirty="0">
                <a:solidFill>
                  <a:srgbClr val="FFC000"/>
                </a:solidFill>
              </a:rPr>
              <a:t>यदि कोई यात्री ग्रीनविच से पूर्व की ओर 180° पूर्वी देशांतर तक जाता है, तब वह 12 घंटे समय में आगे हो जाएगा।</a:t>
            </a:r>
            <a:endParaRPr lang="en-IN" sz="2400" b="1" dirty="0">
              <a:solidFill>
                <a:srgbClr val="FFC000"/>
              </a:solidFill>
            </a:endParaRPr>
          </a:p>
          <a:p>
            <a:endParaRPr lang="en-IN" sz="2800" b="1" dirty="0"/>
          </a:p>
          <a:p>
            <a:r>
              <a:rPr lang="en-IN" sz="2800" b="1" dirty="0"/>
              <a:t>• Similarly in going westwards, he loses 12 hours when he reaches 180°W. There is thus a total difference of 24 hours or a whole day between the two sides of the 180° meridian. </a:t>
            </a:r>
            <a:endParaRPr lang="en-IN" sz="2400" b="1" dirty="0">
              <a:solidFill>
                <a:srgbClr val="FF0000"/>
              </a:solidFill>
            </a:endParaRPr>
          </a:p>
          <a:p>
            <a:r>
              <a:rPr lang="hi-IN" sz="2400" b="1" dirty="0">
                <a:solidFill>
                  <a:srgbClr val="FFC000"/>
                </a:solidFill>
              </a:rPr>
              <a:t>दूसरी ओर कोई यात्री अगर 180° पश्चिमी देशांतर तक जाता है, तब वह समय में 12 घंटे पीछे चला जाएगा।</a:t>
            </a:r>
            <a:endParaRPr lang="en-IN" sz="2400" b="1" dirty="0">
              <a:solidFill>
                <a:srgbClr val="FFC000"/>
              </a:solidFill>
            </a:endParaRPr>
          </a:p>
          <a:p>
            <a:endParaRPr lang="en-US" sz="2800" b="1" dirty="0"/>
          </a:p>
        </p:txBody>
      </p:sp>
    </p:spTree>
    <p:extLst>
      <p:ext uri="{BB962C8B-B14F-4D97-AF65-F5344CB8AC3E}">
        <p14:creationId xmlns:p14="http://schemas.microsoft.com/office/powerpoint/2010/main" val="3592521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4130</TotalTime>
  <Words>1270</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Bookman Old Style</vt:lpstr>
      <vt:lpstr>Bookman Old Style,Bold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sachin tomar</dc:creator>
  <cp:lastModifiedBy>sachin tomar</cp:lastModifiedBy>
  <cp:revision>83</cp:revision>
  <dcterms:created xsi:type="dcterms:W3CDTF">2020-06-22T06:24:33Z</dcterms:created>
  <dcterms:modified xsi:type="dcterms:W3CDTF">2020-08-15T08:52:09Z</dcterms:modified>
</cp:coreProperties>
</file>